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5" r:id="rId6"/>
    <p:sldId id="263" r:id="rId7"/>
    <p:sldId id="266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4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E5F12-CC5E-4F9B-8C0F-61B717B15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1C9F5D-18EF-487C-80B4-7143EEF21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767DD-5F90-4FDB-8A48-57DE258C6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A1A62-7DD0-4975-BFC3-5F7BA4924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A5B30-6500-4676-B382-00DF342D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0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DE79D-8B56-4969-8F1A-7581BA0D4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3600F1-3FEA-4805-917C-0755DC888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140E3-630B-434C-A84A-C1A9DD584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75B0F-CAD8-44D4-A12F-E5CFF4003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A4BCC-0230-4BB5-9D0B-48CBF6FF6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18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29BDBC-6B90-40C2-B790-DB0A404103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225F57-09E0-475E-8A88-F30BDA5C4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3E0AF-D88F-4133-8419-361577ED0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01FD2-C9EC-4CDB-BCF5-A9ACCB265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4BA7E-3635-4D11-89AB-9FB86846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68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52468-FE4F-44F8-BF8F-1D7C032BB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4F88F-0C23-4ABA-B57C-2E0251D84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3B397-5509-4880-AE12-E6F181593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61347-55F3-4733-87F7-8C29A7C22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254B5-A599-431B-9FD2-20D5D3806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9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B14A0-8066-42F6-A5BB-B08D6FCF6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D3A77-43DE-46B3-A709-0583DFA9A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28BF4-7859-47D6-B740-2A9BE28CD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0B9ED-6382-49FE-82DC-9F028111A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62623-ABC5-4EE5-ACFB-0D50F630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4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CD307-41AC-4950-9183-BA818030B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884F0-F0D6-47C6-8D3A-97867A111A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D28F7-3337-4CA9-83A9-36A13B02D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AEB619-CBDC-408B-B757-E204592CB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8D34B7-1B58-4309-898B-42E134327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3C01B-CF1A-4258-8CCB-CB62D3B15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84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7730C-FC7F-4D88-83F2-E9E692285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046A6A-11DF-4444-AC92-47E1D17FD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7E6152-30FC-4EB7-9421-E77DA1D65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BAF066-9273-4A7D-9BDF-B8D1597857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010E71-A9E5-40AF-8A47-5429083C2D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4898BF-5D11-4983-96D0-60B6FB05A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AFC4DC-1099-4305-8E5A-9AABD5FAB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7064B0-8D2A-41E4-9C47-7EB27C3C8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60122-CE0B-4FE5-88FF-467EDD79D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C0F9E9-2FE7-47A7-906F-F2FA354E1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89BB4E-822C-4C8F-8420-C8F257D6F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CF2081-E515-4C8E-BE1A-2F01D564E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98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B4CE5-2833-483B-887F-6A456F0A3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0D39AD-DFC6-4DE7-8E7F-951FCCFCE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E0CC58-F248-4C56-9F32-0C33BAEB9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9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87850-6D16-4621-B605-DBCD4A11F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510F8-C59E-4000-9B51-1B0217464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903F40-1267-4A1D-B84C-A26425127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CC3893-519F-4E70-82C9-5268501B0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94825-7155-4C6E-818B-6B9537D49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ABB68-5CDB-43BC-9146-A4EF66701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7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96B80-91F3-452E-A8C1-5A0E13539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FA9CC-8F8F-4A97-8921-25ABC3FBA4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FF02C3-C70B-486A-BD66-8132644AA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7F8322-E09F-486C-8EDD-987E64AB0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2D95D6-480B-4849-9F2E-81ABF639D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16DF5-E536-4525-849A-BCDCC4751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91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F20335-017D-4DD7-8C7E-B0F95F755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F1B19-FD85-4327-9927-C412ADFFB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45AC6-2291-4EAF-8808-44265ADF27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3873B-4628-4E7D-BED6-42E417D3BADD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148D-1D25-4B58-8331-59DE7E6DE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E3DA5-C48C-448F-9D1E-79B957B588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80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47881-1B60-4C74-8AB6-D3FA4EFB4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PKE/KEM constructions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90EAB-3FBD-4CED-A723-14B7D25C3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Broadly LWE-like</a:t>
            </a:r>
          </a:p>
          <a:p>
            <a:pPr lvl="1"/>
            <a:r>
              <a:rPr lang="en-US" dirty="0"/>
              <a:t>Product LWE </a:t>
            </a:r>
          </a:p>
          <a:p>
            <a:pPr lvl="2"/>
            <a:r>
              <a:rPr lang="en-US" dirty="0"/>
              <a:t>Main Variant (Frodo, </a:t>
            </a:r>
            <a:r>
              <a:rPr lang="en-US" dirty="0" err="1"/>
              <a:t>Kyber</a:t>
            </a:r>
            <a:r>
              <a:rPr lang="en-US" dirty="0"/>
              <a:t>, Saber, Three-Bears, LAC, </a:t>
            </a:r>
            <a:r>
              <a:rPr lang="en-US" dirty="0" err="1"/>
              <a:t>NewHope</a:t>
            </a:r>
            <a:r>
              <a:rPr lang="en-US" dirty="0"/>
              <a:t>, Round5, NTRU-</a:t>
            </a:r>
            <a:r>
              <a:rPr lang="en-US" dirty="0" err="1"/>
              <a:t>LPRime</a:t>
            </a:r>
            <a:r>
              <a:rPr lang="en-US" dirty="0"/>
              <a:t>, HQC, RQC)</a:t>
            </a:r>
          </a:p>
          <a:p>
            <a:pPr lvl="2"/>
            <a:r>
              <a:rPr lang="en-US" dirty="0"/>
              <a:t>Ouroboros variant (BIKE-3, ROLLO-III)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Quotient LWE (NTRU, </a:t>
            </a:r>
            <a:r>
              <a:rPr lang="en-US" dirty="0" err="1"/>
              <a:t>sNTRUprime</a:t>
            </a:r>
            <a:r>
              <a:rPr lang="en-US" dirty="0"/>
              <a:t>, BIKE-1,2 ,</a:t>
            </a:r>
            <a:r>
              <a:rPr lang="en-US" dirty="0" err="1"/>
              <a:t>LEDAcrypt</a:t>
            </a:r>
            <a:r>
              <a:rPr lang="en-US" dirty="0"/>
              <a:t>, ROLLO-1,2)</a:t>
            </a:r>
          </a:p>
          <a:p>
            <a:pPr lvl="1"/>
            <a:endParaRPr lang="en-US" dirty="0"/>
          </a:p>
          <a:p>
            <a:r>
              <a:rPr lang="en-US" dirty="0"/>
              <a:t>Other</a:t>
            </a:r>
          </a:p>
          <a:p>
            <a:pPr lvl="1"/>
            <a:r>
              <a:rPr lang="en-US" dirty="0" err="1"/>
              <a:t>Goppa</a:t>
            </a:r>
            <a:r>
              <a:rPr lang="en-US" dirty="0"/>
              <a:t> codes (Classic </a:t>
            </a:r>
            <a:r>
              <a:rPr lang="en-US" dirty="0" err="1"/>
              <a:t>McEliece</a:t>
            </a:r>
            <a:r>
              <a:rPr lang="en-US" dirty="0"/>
              <a:t>, NTS-KEM)</a:t>
            </a:r>
          </a:p>
          <a:p>
            <a:pPr lvl="1"/>
            <a:r>
              <a:rPr lang="en-US" dirty="0"/>
              <a:t>Isogenies (SIKE)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96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A5C73E-77CE-41B7-978E-D8B94FED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LWE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KeyGen: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Generate random matrix/module/polynomial: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and “short” matrix/module: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b="1" dirty="0"/>
              </a:p>
              <a:p>
                <a:r>
                  <a:rPr lang="en-US" dirty="0"/>
                  <a:t>Public key components: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b="1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900" dirty="0"/>
              </a:p>
              <a:p>
                <a:pPr marL="0" indent="0">
                  <a:buNone/>
                </a:pPr>
                <a:r>
                  <a:rPr lang="en-US" b="1" u="sng" dirty="0"/>
                  <a:t>Enc:</a:t>
                </a:r>
              </a:p>
              <a:p>
                <a:r>
                  <a:rPr lang="en-US" dirty="0"/>
                  <a:t>Generate “short” matrix/module: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Encode message noise tolerantly as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endParaRPr lang="en-US" b="1" dirty="0"/>
              </a:p>
              <a:p>
                <a:endParaRPr lang="en-US" dirty="0"/>
              </a:p>
              <a:p>
                <a:r>
                  <a:rPr lang="en-US" dirty="0"/>
                  <a:t>Ciphertext components: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𝝁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dirty="0"/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471" t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Dec:</a:t>
                </a:r>
              </a:p>
              <a:p>
                <a:r>
                  <a:rPr lang="en-US" dirty="0"/>
                  <a:t>Calculate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𝝁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b="1" dirty="0"/>
              </a:p>
              <a:p>
                <a:pPr marL="0" indent="0">
                  <a:buNone/>
                </a:pPr>
                <a:endParaRPr lang="en-US" sz="2900" b="1" dirty="0"/>
              </a:p>
              <a:p>
                <a:r>
                  <a:rPr lang="en-US" sz="2900" dirty="0"/>
                  <a:t>Main variant:</a:t>
                </a:r>
              </a:p>
              <a:p>
                <a:pPr lvl="1"/>
                <a:r>
                  <a:rPr lang="en-US" sz="2500" dirty="0"/>
                  <a:t> Recover </a:t>
                </a:r>
                <a14:m>
                  <m:oMath xmlns:m="http://schemas.openxmlformats.org/officeDocument/2006/math">
                    <m:r>
                      <a:rPr lang="en-US" sz="25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US" sz="2500" dirty="0"/>
                  <a:t> using noise tolerant encoding/ public ECC</a:t>
                </a:r>
              </a:p>
              <a:p>
                <a:pPr lvl="1"/>
                <a:endParaRPr lang="en-US" sz="2500" dirty="0"/>
              </a:p>
              <a:p>
                <a:r>
                  <a:rPr lang="en-US" sz="2900" dirty="0"/>
                  <a:t>Ouroboros Variant: </a:t>
                </a:r>
              </a:p>
              <a:p>
                <a:pPr lvl="1"/>
                <a:r>
                  <a:rPr lang="en-US" sz="2500" dirty="0"/>
                  <a:t>Let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800" b="1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pPr lvl="1"/>
                <a:r>
                  <a:rPr lang="en-US" sz="2500" dirty="0"/>
                  <a:t>Instead Recover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500" dirty="0"/>
                  <a:t> Using:</a:t>
                </a:r>
              </a:p>
              <a:p>
                <a:pPr lvl="2"/>
                <a:endParaRPr lang="en-US" sz="2100" dirty="0"/>
              </a:p>
              <a:p>
                <a:pPr lvl="2"/>
                <a:r>
                  <a:rPr lang="en-US" sz="2500" dirty="0"/>
                  <a:t>MDPC decoder (BIKE-3)</a:t>
                </a:r>
              </a:p>
              <a:p>
                <a:pPr lvl="2"/>
                <a:r>
                  <a:rPr lang="en-US" sz="2500" dirty="0"/>
                  <a:t>LRPC decoder (ROLLO-III)</a:t>
                </a:r>
              </a:p>
              <a:p>
                <a:pPr lvl="1"/>
                <a:endParaRPr lang="en-US" sz="25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471" t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2176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A5C73E-77CE-41B7-978E-D8B94FED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Quotient LWE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KeyGen: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Generate “short” matrix/module: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1" dirty="0"/>
              </a:p>
              <a:p>
                <a:r>
                  <a:rPr lang="en-US" dirty="0"/>
                  <a:t>Public key: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2900" dirty="0"/>
              </a:p>
              <a:p>
                <a:pPr marL="0" indent="0">
                  <a:buNone/>
                </a:pPr>
                <a:r>
                  <a:rPr lang="en-US" b="1" u="sng" dirty="0"/>
                  <a:t>Enc:</a:t>
                </a:r>
              </a:p>
              <a:p>
                <a:r>
                  <a:rPr lang="en-US" dirty="0"/>
                  <a:t>Generate “short” matrix/module: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Ciphertext: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dirty="0"/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529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Dec:</a:t>
                </a:r>
              </a:p>
              <a:p>
                <a:r>
                  <a:rPr lang="en-US" dirty="0"/>
                  <a:t>Calculate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b="1" dirty="0"/>
              </a:p>
              <a:p>
                <a:pPr marL="0" indent="0">
                  <a:buNone/>
                </a:pPr>
                <a:endParaRPr lang="en-US" sz="2900" b="1" dirty="0"/>
              </a:p>
              <a:p>
                <a:r>
                  <a:rPr lang="en-US" sz="2500" dirty="0"/>
                  <a:t>Recover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500" dirty="0"/>
                  <a:t> Using:</a:t>
                </a:r>
              </a:p>
              <a:p>
                <a:pPr lvl="2"/>
                <a:endParaRPr lang="en-US" sz="2100" dirty="0"/>
              </a:p>
              <a:p>
                <a:pPr lvl="1"/>
                <a:endParaRPr lang="en-US" sz="2500" dirty="0"/>
              </a:p>
              <a:p>
                <a:pPr lvl="1"/>
                <a:r>
                  <a:rPr lang="en-US" sz="2500" dirty="0"/>
                  <a:t>NTRU Trapdoor (NTRU, </a:t>
                </a:r>
                <a:r>
                  <a:rPr lang="en-US" sz="2500" dirty="0" err="1"/>
                  <a:t>sNTRUprime</a:t>
                </a:r>
                <a:r>
                  <a:rPr lang="en-US" sz="2500" dirty="0"/>
                  <a:t>)</a:t>
                </a:r>
              </a:p>
              <a:p>
                <a:pPr lvl="1"/>
                <a:r>
                  <a:rPr lang="en-US" sz="2500" dirty="0"/>
                  <a:t>MDPC decoder (BIKE-1,2, </a:t>
                </a:r>
                <a:r>
                  <a:rPr lang="en-US" sz="2500" dirty="0" err="1"/>
                  <a:t>LEDAcrypt</a:t>
                </a:r>
                <a:r>
                  <a:rPr lang="en-US" sz="2500" dirty="0"/>
                  <a:t>)</a:t>
                </a:r>
              </a:p>
              <a:p>
                <a:pPr lvl="1"/>
                <a:r>
                  <a:rPr lang="en-US" sz="2500" dirty="0"/>
                  <a:t>LRPC decoder (ROLLO-I, II)</a:t>
                </a:r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1529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1534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0D402F3-616F-4CC5-97CA-8DA27DABD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Choices for Product/Quotient LWE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C4B2C8-4B2D-473A-9547-B273DF54D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Metric:</a:t>
            </a:r>
          </a:p>
          <a:p>
            <a:pPr lvl="1"/>
            <a:r>
              <a:rPr lang="en-US" dirty="0"/>
              <a:t>Euclidean (Frodo, </a:t>
            </a:r>
            <a:r>
              <a:rPr lang="en-US" dirty="0" err="1"/>
              <a:t>Kyber</a:t>
            </a:r>
            <a:r>
              <a:rPr lang="en-US" dirty="0"/>
              <a:t>, Saber, </a:t>
            </a:r>
            <a:r>
              <a:rPr lang="en-US" dirty="0" err="1"/>
              <a:t>ThreeBears</a:t>
            </a:r>
            <a:r>
              <a:rPr lang="en-US" dirty="0"/>
              <a:t>, LAC, </a:t>
            </a:r>
            <a:r>
              <a:rPr lang="en-US" dirty="0" err="1"/>
              <a:t>NewHope</a:t>
            </a:r>
            <a:r>
              <a:rPr lang="en-US" dirty="0"/>
              <a:t>, Round5, NTRU, NTRU-Prime) </a:t>
            </a:r>
          </a:p>
          <a:p>
            <a:pPr lvl="2"/>
            <a:r>
              <a:rPr lang="en-US" dirty="0"/>
              <a:t>Characteristic attack: Lattice reduction (LLL, BKZ, Sieving, Enumeration)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Hamming (BIKE, HQC, </a:t>
            </a:r>
            <a:r>
              <a:rPr lang="en-US" dirty="0" err="1"/>
              <a:t>LEDAcrypt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Characteristic attack: Information set decoding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Rank (RQC, ROLLO)</a:t>
            </a:r>
          </a:p>
          <a:p>
            <a:pPr lvl="2"/>
            <a:r>
              <a:rPr lang="en-US" dirty="0"/>
              <a:t>Characteristic attacks:</a:t>
            </a:r>
          </a:p>
          <a:p>
            <a:pPr lvl="3"/>
            <a:r>
              <a:rPr lang="en-US" dirty="0"/>
              <a:t>Combinatorial: Linear algebra search /support trapping</a:t>
            </a:r>
          </a:p>
          <a:p>
            <a:pPr lvl="3"/>
            <a:r>
              <a:rPr lang="en-US" dirty="0"/>
              <a:t>Algebraic (Minors, Kipnis-Shamir, Syndrome modeling)</a:t>
            </a:r>
          </a:p>
        </p:txBody>
      </p:sp>
    </p:spTree>
    <p:extLst>
      <p:ext uri="{BB962C8B-B14F-4D97-AF65-F5344CB8AC3E}">
        <p14:creationId xmlns:p14="http://schemas.microsoft.com/office/powerpoint/2010/main" val="280533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35629-21EB-4A46-B473-D77471EF9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Noise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10E3B-E5FF-41D0-A737-4B43B811C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Fixed Weight (NTRU, </a:t>
            </a:r>
            <a:r>
              <a:rPr lang="en-US" dirty="0" err="1"/>
              <a:t>sNTRUprime</a:t>
            </a:r>
            <a:r>
              <a:rPr lang="en-US" dirty="0"/>
              <a:t>, BIKE, HQC, ROLLO, RQC)</a:t>
            </a:r>
          </a:p>
          <a:p>
            <a:pPr lvl="1"/>
            <a:r>
              <a:rPr lang="en-US" dirty="0"/>
              <a:t>Seems to protect against failure boosting attacks. How effectively?</a:t>
            </a:r>
          </a:p>
          <a:p>
            <a:pPr lvl="1"/>
            <a:r>
              <a:rPr lang="en-US" dirty="0"/>
              <a:t>For lattices, security proofs generally assume Gaussian noise. Is this distribution different enough to lead to problems?</a:t>
            </a:r>
          </a:p>
          <a:p>
            <a:pPr lvl="1"/>
            <a:endParaRPr lang="en-US" dirty="0"/>
          </a:p>
          <a:p>
            <a:r>
              <a:rPr lang="en-US" dirty="0"/>
              <a:t>Fixed Weight/Product structure (</a:t>
            </a:r>
            <a:r>
              <a:rPr lang="en-US" dirty="0" err="1"/>
              <a:t>LEDAcrypt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product structure enables an attack!</a:t>
            </a:r>
          </a:p>
          <a:p>
            <a:pPr lvl="1"/>
            <a:endParaRPr lang="en-US" dirty="0"/>
          </a:p>
          <a:p>
            <a:r>
              <a:rPr lang="en-US" dirty="0"/>
              <a:t>Binomial (Frodo, </a:t>
            </a:r>
            <a:r>
              <a:rPr lang="en-US" dirty="0" err="1"/>
              <a:t>Kyber</a:t>
            </a:r>
            <a:r>
              <a:rPr lang="en-US" dirty="0"/>
              <a:t>, LAC, </a:t>
            </a:r>
            <a:r>
              <a:rPr lang="en-US" dirty="0" err="1"/>
              <a:t>NewHope</a:t>
            </a:r>
            <a:r>
              <a:rPr lang="en-US" dirty="0"/>
              <a:t>, </a:t>
            </a:r>
            <a:r>
              <a:rPr lang="en-US" dirty="0" err="1"/>
              <a:t>ThreeBears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Closer to Gaussian. Close enough?</a:t>
            </a:r>
          </a:p>
          <a:p>
            <a:pPr lvl="1"/>
            <a:r>
              <a:rPr lang="en-US" dirty="0"/>
              <a:t>Subject to failure boosting</a:t>
            </a:r>
          </a:p>
          <a:p>
            <a:pPr lvl="1"/>
            <a:endParaRPr lang="en-US" dirty="0"/>
          </a:p>
          <a:p>
            <a:r>
              <a:rPr lang="en-US" dirty="0"/>
              <a:t>Rounding (NTRU-</a:t>
            </a:r>
            <a:r>
              <a:rPr lang="en-US" dirty="0" err="1"/>
              <a:t>LPRime</a:t>
            </a:r>
            <a:r>
              <a:rPr lang="en-US" dirty="0"/>
              <a:t>, Round5, Saber)</a:t>
            </a:r>
          </a:p>
          <a:p>
            <a:pPr lvl="1"/>
            <a:r>
              <a:rPr lang="en-US" dirty="0"/>
              <a:t>No known reduction from LWE to LWR, but no known attacks on normal parameter ranges for LWR KEMs.</a:t>
            </a:r>
          </a:p>
          <a:p>
            <a:pPr lvl="1"/>
            <a:r>
              <a:rPr lang="en-US" dirty="0"/>
              <a:t>Subject to failure boosting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45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1946-C57C-4934-AC4C-AAEA8C453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Ring/module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87EA1-AFB6-41E9-9303-7F78057E1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None (Frodo, Round5N1)</a:t>
            </a:r>
          </a:p>
          <a:p>
            <a:pPr lvl="2"/>
            <a:r>
              <a:rPr lang="en-US" dirty="0"/>
              <a:t>Larger PKE/CT for product LWE. Much larger public key for quotient (No submissions)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Ring (LAC, </a:t>
            </a:r>
            <a:r>
              <a:rPr lang="en-US" dirty="0" err="1"/>
              <a:t>NewHope</a:t>
            </a:r>
            <a:r>
              <a:rPr lang="en-US" dirty="0"/>
              <a:t>, Round5Nd, NTRU, </a:t>
            </a:r>
            <a:r>
              <a:rPr lang="en-US" dirty="0" err="1"/>
              <a:t>NTRUprime</a:t>
            </a:r>
            <a:r>
              <a:rPr lang="en-US" dirty="0"/>
              <a:t>, BIKE, HQC, </a:t>
            </a:r>
            <a:r>
              <a:rPr lang="en-US" dirty="0" err="1"/>
              <a:t>LEDAcrypt</a:t>
            </a:r>
            <a:r>
              <a:rPr lang="en-US" dirty="0"/>
              <a:t>, ROLLO, RQC)</a:t>
            </a:r>
          </a:p>
          <a:p>
            <a:pPr lvl="2"/>
            <a:r>
              <a:rPr lang="en-US" dirty="0"/>
              <a:t>Needed to optimize bandwidth for Quotient LWE schemes, as well as Hamming and Rank Schemes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Module (</a:t>
            </a:r>
            <a:r>
              <a:rPr lang="en-US" dirty="0" err="1"/>
              <a:t>Kyber</a:t>
            </a:r>
            <a:r>
              <a:rPr lang="en-US" dirty="0"/>
              <a:t>, Saber, </a:t>
            </a:r>
            <a:r>
              <a:rPr lang="en-US" dirty="0" err="1"/>
              <a:t>ThreeBears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For lattice product LWE, there is essentially no performance penalty for choosing module over ring</a:t>
            </a:r>
          </a:p>
          <a:p>
            <a:pPr lvl="2"/>
            <a:r>
              <a:rPr lang="en-US" dirty="0"/>
              <a:t>Is there security benefit to less structured lattice?</a:t>
            </a:r>
          </a:p>
        </p:txBody>
      </p:sp>
    </p:spTree>
    <p:extLst>
      <p:ext uri="{BB962C8B-B14F-4D97-AF65-F5344CB8AC3E}">
        <p14:creationId xmlns:p14="http://schemas.microsoft.com/office/powerpoint/2010/main" val="564461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8F6F4-5ADF-4C75-8644-41563F68E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ring is the one ring to rule them all?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3133A0-3E8F-4708-A4ED-9068975E64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 lvl="1"/>
                <a:r>
                  <a:rPr lang="en-US" dirty="0"/>
                  <a:t>Power of 2 cyclotomic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d>
                      <m:dPr>
                        <m:begChr m:val="⟨"/>
                        <m:endChr m:val="⟩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dirty="0"/>
                  <a:t> (</a:t>
                </a:r>
                <a:r>
                  <a:rPr lang="en-US" dirty="0" err="1"/>
                  <a:t>NewHope</a:t>
                </a:r>
                <a:r>
                  <a:rPr lang="en-US" dirty="0"/>
                  <a:t>, LAC, </a:t>
                </a:r>
                <a:r>
                  <a:rPr lang="en-US" dirty="0" err="1"/>
                  <a:t>Kyber</a:t>
                </a:r>
                <a:r>
                  <a:rPr lang="en-US" dirty="0"/>
                  <a:t>, Saber)</a:t>
                </a:r>
              </a:p>
              <a:p>
                <a:pPr lvl="2"/>
                <a:r>
                  <a:rPr lang="en-US" dirty="0"/>
                  <a:t>Enables fast multiplication for NTT (</a:t>
                </a:r>
                <a:r>
                  <a:rPr lang="en-US" dirty="0" err="1"/>
                  <a:t>NewHope</a:t>
                </a:r>
                <a:r>
                  <a:rPr lang="en-US" dirty="0"/>
                  <a:t>, </a:t>
                </a:r>
                <a:r>
                  <a:rPr lang="en-US" dirty="0" err="1"/>
                  <a:t>Kyber</a:t>
                </a:r>
                <a:r>
                  <a:rPr lang="en-US" dirty="0"/>
                  <a:t>)</a:t>
                </a:r>
              </a:p>
              <a:p>
                <a:pPr lvl="2"/>
                <a:r>
                  <a:rPr lang="en-US" dirty="0"/>
                  <a:t>Lattice search-decision reduction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Field (</a:t>
                </a:r>
                <a:r>
                  <a:rPr lang="en-US" dirty="0" err="1"/>
                  <a:t>NTRUprime</a:t>
                </a:r>
                <a:r>
                  <a:rPr lang="en-US" dirty="0"/>
                  <a:t>, ROLLO, RQC)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sub>
                    </m:sSub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Avoids attacks due to factoring polynomial modulus in Rank-based crypto</a:t>
                </a:r>
              </a:p>
              <a:p>
                <a:pPr lvl="2"/>
                <a:r>
                  <a:rPr lang="en-US" dirty="0"/>
                  <a:t>Is this property needed for lattices? Is it meaningful when modulus switching is possible?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Prime </a:t>
                </a:r>
                <a:r>
                  <a:rPr lang="en-US" dirty="0" err="1"/>
                  <a:t>Quasicyclic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d>
                      <m:dPr>
                        <m:begChr m:val="⟨"/>
                        <m:endChr m:val="⟩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/>
                  <a:t> (NTRU, BIKE, HQC, </a:t>
                </a:r>
                <a:r>
                  <a:rPr lang="en-US" dirty="0" err="1"/>
                  <a:t>LEDAcrypt</a:t>
                </a:r>
                <a:r>
                  <a:rPr lang="en-US" dirty="0"/>
                  <a:t>)</a:t>
                </a:r>
              </a:p>
              <a:p>
                <a:pPr lvl="2"/>
                <a:r>
                  <a:rPr lang="en-US" dirty="0"/>
                  <a:t>Need to be careful of evaluation at 1 homomorphism</a:t>
                </a:r>
              </a:p>
              <a:p>
                <a:pPr lvl="2"/>
                <a:r>
                  <a:rPr lang="en-US" dirty="0"/>
                  <a:t>If you are, no apparent problems</a:t>
                </a:r>
              </a:p>
              <a:p>
                <a:pPr lvl="2"/>
                <a:r>
                  <a:rPr lang="en-US" dirty="0"/>
                  <a:t>Least factorizable choice for Hamming metric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Prime Cyclotomic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d>
                      <m:dPr>
                        <m:begChr m:val="⟨"/>
                        <m:endChr m:val="⟩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)/(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−1)</m:t>
                        </m:r>
                      </m:e>
                    </m:d>
                  </m:oMath>
                </a14:m>
                <a:r>
                  <a:rPr lang="en-US" dirty="0"/>
                  <a:t>(Round5ND)</a:t>
                </a:r>
              </a:p>
              <a:p>
                <a:pPr lvl="2"/>
                <a:r>
                  <a:rPr lang="en-US" dirty="0"/>
                  <a:t>Prime </a:t>
                </a:r>
                <a:r>
                  <a:rPr lang="en-US" dirty="0" err="1"/>
                  <a:t>quasicyclic</a:t>
                </a:r>
                <a:r>
                  <a:rPr lang="en-US" dirty="0"/>
                  <a:t> without the factor that allows evaluation at 1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Pseudo-Mersenne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3120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1560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−1</m:t>
                        </m:r>
                      </m:sub>
                    </m:sSub>
                  </m:oMath>
                </a14:m>
                <a:r>
                  <a:rPr lang="en-US" dirty="0"/>
                  <a:t> (</a:t>
                </a:r>
                <a:r>
                  <a:rPr lang="en-US" dirty="0" err="1"/>
                  <a:t>ThreeBears</a:t>
                </a:r>
                <a:r>
                  <a:rPr lang="en-US" dirty="0"/>
                  <a:t>)</a:t>
                </a:r>
              </a:p>
              <a:p>
                <a:pPr lvl="2"/>
                <a:r>
                  <a:rPr lang="en-US" dirty="0"/>
                  <a:t>And now, for something completely different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3133A0-3E8F-4708-A4ED-9068975E64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420" b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9671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7C16D-7ADA-4F09-8035-ED719B84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Decoding</a:t>
            </a:r>
            <a:br>
              <a:rPr lang="en-US" dirty="0"/>
            </a:br>
            <a:r>
              <a:rPr lang="en-US" sz="4000" dirty="0"/>
              <a:t>(Principally relevant for cost of side channel resistance)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27AAC-46EC-4552-A5ED-C7960B432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Regev or NTRU style rounding only (Frodo, </a:t>
            </a:r>
            <a:r>
              <a:rPr lang="en-US" dirty="0" err="1"/>
              <a:t>Kyber</a:t>
            </a:r>
            <a:r>
              <a:rPr lang="en-US" dirty="0"/>
              <a:t>, Saber, NTRU, </a:t>
            </a:r>
            <a:r>
              <a:rPr lang="en-US" dirty="0" err="1"/>
              <a:t>NTRUPrime</a:t>
            </a:r>
            <a:r>
              <a:rPr lang="en-US" dirty="0"/>
              <a:t>)</a:t>
            </a:r>
          </a:p>
          <a:p>
            <a:r>
              <a:rPr lang="en-US" dirty="0"/>
              <a:t>Repetition/Majority (</a:t>
            </a:r>
            <a:r>
              <a:rPr lang="en-US" dirty="0" err="1"/>
              <a:t>NewHope</a:t>
            </a:r>
            <a:r>
              <a:rPr lang="en-US" dirty="0"/>
              <a:t>)</a:t>
            </a:r>
          </a:p>
          <a:p>
            <a:r>
              <a:rPr lang="en-US" dirty="0"/>
              <a:t>XE5 (Round5)</a:t>
            </a:r>
          </a:p>
          <a:p>
            <a:r>
              <a:rPr lang="en-US" dirty="0"/>
              <a:t>Melas FEC (</a:t>
            </a:r>
            <a:r>
              <a:rPr lang="en-US" dirty="0" err="1"/>
              <a:t>ThreeBears</a:t>
            </a:r>
            <a:r>
              <a:rPr lang="en-US" dirty="0"/>
              <a:t>)</a:t>
            </a:r>
          </a:p>
          <a:p>
            <a:r>
              <a:rPr lang="en-US" dirty="0"/>
              <a:t>BCH (LAC, HQC)</a:t>
            </a:r>
          </a:p>
          <a:p>
            <a:r>
              <a:rPr lang="en-US" dirty="0" err="1"/>
              <a:t>Gabidulin</a:t>
            </a:r>
            <a:r>
              <a:rPr lang="en-US" dirty="0"/>
              <a:t> (RQC)</a:t>
            </a:r>
          </a:p>
          <a:p>
            <a:r>
              <a:rPr lang="en-US" dirty="0"/>
              <a:t>LRPC decoder (ROLLO)</a:t>
            </a:r>
          </a:p>
          <a:p>
            <a:r>
              <a:rPr lang="en-US" dirty="0" err="1"/>
              <a:t>BitFlipping</a:t>
            </a:r>
            <a:r>
              <a:rPr lang="en-US" dirty="0"/>
              <a:t> (BIKE, </a:t>
            </a:r>
            <a:r>
              <a:rPr lang="en-US" dirty="0" err="1"/>
              <a:t>LEDAcrypt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46826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0" ma:contentTypeDescription="Create a new document." ma:contentTypeScope="" ma:versionID="f8274753927bec511d39ba766186a313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30317bed2e05a5647e706de8dffadf77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35A70C6-1730-4B97-8DA9-262B7FCC68F1}"/>
</file>

<file path=customXml/itemProps2.xml><?xml version="1.0" encoding="utf-8"?>
<ds:datastoreItem xmlns:ds="http://schemas.openxmlformats.org/officeDocument/2006/customXml" ds:itemID="{278BD6E0-9362-471C-B23A-19D9055E9D48}"/>
</file>

<file path=customXml/itemProps3.xml><?xml version="1.0" encoding="utf-8"?>
<ds:datastoreItem xmlns:ds="http://schemas.openxmlformats.org/officeDocument/2006/customXml" ds:itemID="{ABA6A49F-7A12-4FD5-AA05-17D3798519C0}"/>
</file>

<file path=docProps/app.xml><?xml version="1.0" encoding="utf-8"?>
<Properties xmlns="http://schemas.openxmlformats.org/officeDocument/2006/extended-properties" xmlns:vt="http://schemas.openxmlformats.org/officeDocument/2006/docPropsVTypes">
  <TotalTime>4518</TotalTime>
  <Words>736</Words>
  <Application>Microsoft Office PowerPoint</Application>
  <PresentationFormat>Widescreen</PresentationFormat>
  <Paragraphs>124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PKE/KEM constructions</vt:lpstr>
      <vt:lpstr>Product LWE</vt:lpstr>
      <vt:lpstr>Quotient LWE</vt:lpstr>
      <vt:lpstr>Design Choices for Product/Quotient LWE</vt:lpstr>
      <vt:lpstr>Noise Distribution</vt:lpstr>
      <vt:lpstr>Ring/module structure</vt:lpstr>
      <vt:lpstr>Which ring is the one ring to rule them all?</vt:lpstr>
      <vt:lpstr>Decoding (Principally relevant for cost of side channel resistance)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Perlner, Ray (Fed)</dc:creator>
  <cp:lastModifiedBy>Perlner, Ray (Fed)</cp:lastModifiedBy>
  <cp:revision>30</cp:revision>
  <dcterms:created xsi:type="dcterms:W3CDTF">2019-10-01T18:28:31Z</dcterms:created>
  <dcterms:modified xsi:type="dcterms:W3CDTF">2019-10-04T21:46:31Z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